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80" r:id="rId6"/>
    <p:sldId id="258" r:id="rId7"/>
    <p:sldId id="260" r:id="rId8"/>
    <p:sldId id="262" r:id="rId9"/>
    <p:sldId id="273" r:id="rId10"/>
    <p:sldId id="274" r:id="rId11"/>
    <p:sldId id="263" r:id="rId12"/>
    <p:sldId id="275" r:id="rId13"/>
    <p:sldId id="276" r:id="rId14"/>
    <p:sldId id="261" r:id="rId15"/>
    <p:sldId id="264" r:id="rId16"/>
    <p:sldId id="270" r:id="rId17"/>
    <p:sldId id="269" r:id="rId18"/>
    <p:sldId id="266" r:id="rId19"/>
    <p:sldId id="267" r:id="rId20"/>
    <p:sldId id="268" r:id="rId21"/>
    <p:sldId id="277" r:id="rId22"/>
    <p:sldId id="279" r:id="rId23"/>
    <p:sldId id="278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7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1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2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61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2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6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5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5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4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3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E2FA-1C51-418B-B2D1-EB0A8175000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8095-3AB1-42FC-A3E1-F742395A8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5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Fire &amp;Explosion hazards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632848" cy="511256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Transport Fuel Properties</a:t>
            </a:r>
          </a:p>
          <a:p>
            <a:pPr algn="l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Unleaded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</a:p>
          <a:p>
            <a:pPr algn="l"/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Mol.weight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[C]		 8 (4-12)                          8 - 21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[g/ml]		0.71-0.77	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0.83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Viscosity [mm</a:t>
            </a:r>
            <a:r>
              <a:rPr lang="en-GB" sz="20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/s]			           2.5 - 3.5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Point [</a:t>
            </a:r>
            <a:r>
              <a:rPr lang="en-GB" sz="2000" b="1" baseline="30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		    - 43		            52 - 96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Ignition Temp.[</a:t>
            </a:r>
            <a:r>
              <a:rPr lang="en-GB" sz="2000" b="1" baseline="30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	    280		               256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LFL [%]			    1.7 		  must be compressed/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UEL [%]		    7.6		   heated to be ignited</a:t>
            </a:r>
          </a:p>
          <a:p>
            <a:pPr algn="l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generally considered to be a relatively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transport fuel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860032" y="3573016"/>
            <a:ext cx="155448" cy="720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211960" y="479715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Post-collision HST Tanks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120680" cy="423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4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15212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632848" cy="5256584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there such an immediate and fierce fire inside Coach H that had been attached to the leading HST Power Car?</a:t>
            </a:r>
          </a:p>
          <a:p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any major fires in the debris field, what had caused the number of  greenery fires at the borders of the site ?</a:t>
            </a:r>
          </a:p>
          <a:p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had burnt off  the paint from a number of coaches ?</a:t>
            </a:r>
          </a:p>
          <a:p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surviving passengers in other coaches describe that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felt as if they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moved through a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bright and hot flame ?</a:t>
            </a:r>
          </a:p>
          <a:p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this have been burning diesel if this had soaked parts of the debris area, but did not seem to have caught fire ?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Cause:</a:t>
            </a:r>
          </a:p>
          <a:p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very short duration very high intensity and strongly radiating fire flash     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6409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 contents and dispersion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280920" cy="5733256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(in spec):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Thames </a:t>
            </a:r>
            <a:r>
              <a:rPr lang="en-GB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Turbo</a:t>
            </a:r>
            <a:r>
              <a:rPr lang="en-GB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HST</a:t>
            </a:r>
            <a:r>
              <a:rPr lang="en-GB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Grade:		      Winter  	        Summer 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Flash Point:	                  65 </a:t>
            </a:r>
            <a:r>
              <a:rPr lang="en-GB" sz="2400" b="1" baseline="30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81 </a:t>
            </a:r>
            <a:r>
              <a:rPr lang="en-GB" sz="2400" b="1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AIT: 	     	            240 - 245 </a:t>
            </a:r>
            <a:r>
              <a:rPr lang="en-GB" sz="2400" b="1" baseline="30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235-240 </a:t>
            </a:r>
            <a:r>
              <a:rPr lang="en-GB" sz="2400" b="1" baseline="30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(~6000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ltrs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HST 1:Half discharged over debris field, half at point of rest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HST 2:half dispersed; half discharged track ballast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B1:	Discharged at rest point onto track ballast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B2:	Discharged at rest point onto track ballast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B3:	Atomisation and formation of dispersed and drifting 	fuel cloud (~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kg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 raining down on debris field 	and entering Coach H through broken window 		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“Fire Dynamics”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489654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Seconds after impact a heavily smoking and highly radiant “fire ball” from dispersed/atomised fuel moved along coaches and rose 20+ m, leaving a “mushroom” type cloud. Most likely of many potential ignition sources were the 25 kV overhead cables.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quantities of falling burning fuel caused local trackside fires.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duration “linear” fires  on the ballast and across the debris field.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fierce fire within Coach H;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	For a couple of seconds the coach was dragged off the track to its 	rest position, sweeping around and collecting dispersed and burning 	fuel through its broken window.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	This initiated an additional 10+ second fireball within coach H, 	resulting in the worst burn injuries of victims.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	Ignition of internal fittings over 2-3 minutes, (allowing evacuation)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    “Flashover” phase leading to complete burnout of coach.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2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984776" cy="2448272"/>
          </a:xfrm>
        </p:spPr>
        <p:txBody>
          <a:bodyPr>
            <a:normAutofit fontScale="92500"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moments of the crash a fire ball rose in excess of 20 m high and extending significantly towards Paddington</a:t>
            </a:r>
          </a:p>
          <a:p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followed by formation of a black cloud over the scene</a:t>
            </a:r>
          </a:p>
          <a:p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fierce fire </a:t>
            </a:r>
            <a:r>
              <a:rPr lang="en-GB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HST Coach H, with flames pouring out of the broken windows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198624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2398766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16" y="1340768"/>
            <a:ext cx="22479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0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792087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Atomisation and Rainout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71" y="3140968"/>
            <a:ext cx="6888313" cy="576064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liquid droplet impacts on leading edge of HST coaches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43" y="1026418"/>
            <a:ext cx="21431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2124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717032"/>
            <a:ext cx="2114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2114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978793"/>
            <a:ext cx="21050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21240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5949280"/>
            <a:ext cx="5808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Hot liquid droplet impacts on Thames 165 panels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Atomisation Mechanism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136904" cy="504056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reports the atomisation (of the fuel in the B3 tank) is ascribed to the compression and overpressure generated in the collision.</a:t>
            </a:r>
          </a:p>
          <a:p>
            <a:pPr marL="457200" indent="-457200" algn="l">
              <a:buAutoNum type="arabicPeriod"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 startAt="2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this is only the driving force that ejects and shears the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fuel through narrow cracks, slits and holes in the collapsing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containment.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 startAt="3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forms tin films of fast moving fluid that collapse at their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leading edge, forming multiple globules/drops of finely dispersed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fuel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mists  (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G.Andrews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!)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 algn="l">
              <a:buAutoNum type="arabicPeriod" startAt="4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Because the mists have a far greater fuel concentration than  fuel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vapour and a high surface to volume ratio, they readily ignite.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HSL Impact and ignition simulation</a:t>
            </a:r>
            <a:b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b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Harpur</a:t>
            </a: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Hill Test Site</a:t>
            </a:r>
            <a:b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>
            <a:off x="-108520" y="3356992"/>
            <a:ext cx="3744416" cy="1008112"/>
          </a:xfrm>
          <a:prstGeom prst="arc">
            <a:avLst>
              <a:gd name="adj1" fmla="val 16200000"/>
              <a:gd name="adj2" fmla="val 211866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rot="10800000">
            <a:off x="3131841" y="2924944"/>
            <a:ext cx="4248472" cy="936104"/>
          </a:xfrm>
          <a:prstGeom prst="arc">
            <a:avLst>
              <a:gd name="adj1" fmla="val 16200000"/>
              <a:gd name="adj2" fmla="val 211405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48064" y="386104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decagon 13"/>
          <p:cNvSpPr/>
          <p:nvPr/>
        </p:nvSpPr>
        <p:spPr>
          <a:xfrm>
            <a:off x="908516" y="3266559"/>
            <a:ext cx="112779" cy="90433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decagon 14"/>
          <p:cNvSpPr/>
          <p:nvPr/>
        </p:nvSpPr>
        <p:spPr>
          <a:xfrm>
            <a:off x="1259632" y="3266559"/>
            <a:ext cx="112779" cy="90433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827584" y="3356992"/>
            <a:ext cx="999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27584" y="3140968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56784" y="3681028"/>
            <a:ext cx="347464" cy="1080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804248" y="3645024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63688" y="3212976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72072" y="45175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924472" y="46699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076872" y="48223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930286" y="5445224"/>
            <a:ext cx="6017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velocity ≈ 1/3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Ladbroke Grove incident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165 TT tank model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Open  flame fires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3501008"/>
            <a:ext cx="111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tonnes    ram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499992" y="42117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40+ mph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948264" y="42210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barrier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868144" y="422108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500 </a:t>
            </a:r>
            <a:r>
              <a:rPr lang="en-GB" dirty="0" err="1" smtClean="0"/>
              <a:t>ltr</a:t>
            </a:r>
            <a:r>
              <a:rPr lang="en-GB" dirty="0" smtClean="0"/>
              <a:t> diesel tank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44008" y="3717032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3544"/>
            <a:ext cx="29241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462088"/>
            <a:ext cx="29146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96" y="1452563"/>
            <a:ext cx="29337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8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4" y="1491766"/>
            <a:ext cx="3644174" cy="492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466850"/>
            <a:ext cx="3744416" cy="49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Ladbroke Grove Train Collision</a:t>
            </a:r>
            <a:br>
              <a:rPr lang="en-GB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05.10.1999 – 8.11 am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784976" cy="4824536"/>
          </a:xfrm>
        </p:spPr>
        <p:txBody>
          <a:bodyPr>
            <a:normAutofit fontScale="92500" lnSpcReduction="10000"/>
          </a:bodyPr>
          <a:lstStyle/>
          <a:p>
            <a:r>
              <a:rPr lang="en-GB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 125 HST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 carriages)</a:t>
            </a: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Cheltenham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Paddington ≈ 80 mph</a:t>
            </a:r>
          </a:p>
          <a:p>
            <a:r>
              <a:rPr lang="en-GB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165 Thames Turbo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(3 carriages) </a:t>
            </a:r>
          </a:p>
          <a:p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Bedwyn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 Paddington ≈ 50 mph</a:t>
            </a:r>
          </a:p>
          <a:p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(Almost) Head-on collision at closing speed 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≈130 mph = 200 km/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hr</a:t>
            </a:r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dead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 HST + TTT 24)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 taken to hospital</a:t>
            </a: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 treated on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life changing injuries from fire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i.o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impact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2088"/>
            <a:ext cx="2924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452563"/>
            <a:ext cx="29241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96" y="1466850"/>
            <a:ext cx="29337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6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799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and Conclusions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568952" cy="475252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velocity at the HSL tests was about 1/3</a:t>
            </a:r>
            <a:r>
              <a:rPr lang="en-GB" sz="2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that in the Ladbroke Grove incident. It was also only  80%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of the restricted speed of an HGV.</a:t>
            </a:r>
          </a:p>
          <a:p>
            <a:pPr marL="457200" indent="-457200" algn="l">
              <a:buAutoNum type="arabicPeriod" startAt="2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HSL tests showed that energy levels of 1% of the rail overhead cable supply will ignite a pool of diesel</a:t>
            </a:r>
          </a:p>
          <a:p>
            <a:pPr marL="457200" indent="-457200" algn="l">
              <a:buAutoNum type="arabicPeriod" startAt="2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Volt battery cells used in rail transport will ignite a diesel spray.</a:t>
            </a:r>
          </a:p>
          <a:p>
            <a:pPr marL="457200" indent="-457200" algn="l">
              <a:buAutoNum type="arabicPeriod" startAt="2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Thermite reactions in an impact of aluminium and rusted steel – such as may occur in high speed transport - will ignite diesel in all circumstances.</a:t>
            </a:r>
          </a:p>
          <a:p>
            <a:pPr marL="457200" indent="-457200" algn="l">
              <a:buAutoNum type="arabicPeriod" startAt="2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is clearly not a safe high speed transport fuel. 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28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Subsequent developments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352928" cy="4248472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Cullen recommended research into technology to avoid impact caused atomisation of transport fuels.</a:t>
            </a:r>
          </a:p>
          <a:p>
            <a:pPr algn="l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Referred to research by ICI and others, funded by the US Air Force, which produced promising results but stopped in the 1980s.</a:t>
            </a:r>
          </a:p>
          <a:p>
            <a:pPr algn="l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ICCE have developed an alternative solution, which is user- rather than supplier-specific. 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en-GB" sz="36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Explosion Incidents Investigation and Evidence</a:t>
            </a: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“A flying Crow always finds something”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remember finding myself on a flat surface […roof of B1…]; there were patches of burning around me”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9756" y="-7070"/>
            <a:ext cx="1722757" cy="485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265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3359709"/>
            <a:ext cx="5472608" cy="70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944" y="5991671"/>
            <a:ext cx="2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Coach B3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Seat 23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2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Incident </a:t>
            </a:r>
            <a:r>
              <a:rPr lang="en-GB" dirty="0" err="1" smtClean="0">
                <a:solidFill>
                  <a:schemeClr val="tx2"/>
                </a:solidFill>
              </a:rPr>
              <a:t>lnvestigation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92888" cy="504056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Investigated for the HSC and the HSE Railway Inspectorate (HMRI</a:t>
            </a:r>
            <a:r>
              <a:rPr lang="en-GB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GB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by</a:t>
            </a:r>
          </a:p>
          <a:p>
            <a:r>
              <a:rPr lang="en-GB" dirty="0" smtClean="0">
                <a:solidFill>
                  <a:schemeClr val="tx1"/>
                </a:solidFill>
                <a:sym typeface="Wingdings" panose="05000000000000000000" pitchFamily="2" charset="2"/>
              </a:rPr>
              <a:t>- HSL  </a:t>
            </a:r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Harpur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 Hill 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British Transport Police (BTP)</a:t>
            </a:r>
          </a:p>
          <a:p>
            <a:pPr marL="342900" indent="-342900">
              <a:buFontTx/>
              <a:buChar char="-"/>
            </a:pPr>
            <a:r>
              <a:rPr lang="en-GB" dirty="0" err="1">
                <a:solidFill>
                  <a:schemeClr val="tx1"/>
                </a:solidFill>
                <a:sym typeface="Wingdings" panose="05000000000000000000" pitchFamily="2" charset="2"/>
              </a:rPr>
              <a:t>Metropolian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 Police (METR)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AEA Technology (AEAT)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WS Atkins Rail Limited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  <a:sym typeface="Wingdings" panose="05000000000000000000" pitchFamily="2" charset="2"/>
              </a:rPr>
              <a:t>Independent Consultants</a:t>
            </a:r>
          </a:p>
          <a:p>
            <a:pPr marL="342900" indent="-342900">
              <a:buFontTx/>
              <a:buChar char="-"/>
            </a:pPr>
            <a:endParaRPr lang="en-GB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936104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Lord Cullen Inquiry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208912" cy="5472608"/>
          </a:xfrm>
        </p:spPr>
        <p:txBody>
          <a:bodyPr>
            <a:normAutofit lnSpcReduction="10000"/>
          </a:bodyPr>
          <a:lstStyle/>
          <a:p>
            <a:r>
              <a:rPr lang="en-GB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Terms of Reference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 ?</a:t>
            </a:r>
          </a:p>
          <a:p>
            <a:pPr marL="514350" indent="-514350" algn="l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be learned from HSE investigation into causes ?</a:t>
            </a:r>
          </a:p>
          <a:p>
            <a:pPr marL="514350" indent="-514350" algn="l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factors affect safety management on UK railways ?</a:t>
            </a:r>
          </a:p>
          <a:p>
            <a:pPr marL="514350" indent="-514350" algn="l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appropriate is current regulatory regime ?</a:t>
            </a:r>
          </a:p>
          <a:p>
            <a:pPr marL="514350" indent="-514350" algn="l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recommendations for improving safety on the future UK railway ?</a:t>
            </a:r>
          </a:p>
          <a:p>
            <a:pPr marL="514350" indent="-514350" algn="l">
              <a:buAutoNum type="arabicPeriod"/>
            </a:pP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ICCE focus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(2) and (5) for the use of diesel.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Presentation:  (2)  </a:t>
            </a:r>
          </a:p>
        </p:txBody>
      </p:sp>
    </p:spTree>
    <p:extLst>
      <p:ext uri="{BB962C8B-B14F-4D97-AF65-F5344CB8AC3E}">
        <p14:creationId xmlns:p14="http://schemas.microsoft.com/office/powerpoint/2010/main" val="8651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0811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 ?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352928" cy="4968552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Thames Turbo Train (TTT) had left Paddington at 8.06 a.m. The driven was fully trained but not experienced: he had completed his training for this train and route only two weeks earlier.</a:t>
            </a:r>
          </a:p>
          <a:p>
            <a:pPr marL="457200" indent="-457200" algn="l">
              <a:buAutoNum type="arabicPeriod"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 startAt="2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passed a Red signal only 700 m from the point of collision. This sign was very difficult to read: it had 7 SPADS (Signal Passed At Danger) in 5 years.</a:t>
            </a:r>
          </a:p>
          <a:p>
            <a:pPr marL="457200" indent="-457200" algn="l">
              <a:buAutoNum type="arabicPeriod" startAt="2"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 startAt="3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were only 30 seconds after SPAD to the moment  of collision, which was insufficient time for signal control and the automatic Warning System to be effective.</a:t>
            </a:r>
          </a:p>
          <a:p>
            <a:pPr marL="457200" indent="-457200" algn="l">
              <a:buAutoNum type="arabicPeriod" startAt="3"/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At the collision point the TTT switched onto the main line at the precise moment, that the 6.03 a.m. HST from Cheltenham arrived there.	 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085850"/>
            <a:ext cx="31242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861048"/>
            <a:ext cx="150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HST Leading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Power Car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0624" y="1340768"/>
            <a:ext cx="150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TTT B3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340768"/>
            <a:ext cx="1503784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HST Rear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Power Car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5569495"/>
            <a:ext cx="150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Paddington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00192" y="5012595"/>
            <a:ext cx="576064" cy="10807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123728" y="1196752"/>
            <a:ext cx="158417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76128" y="3789040"/>
            <a:ext cx="157579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" idx="1"/>
          </p:cNvCxnSpPr>
          <p:nvPr/>
        </p:nvCxnSpPr>
        <p:spPr>
          <a:xfrm flipV="1">
            <a:off x="4211960" y="1494657"/>
            <a:ext cx="2528664" cy="402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40624" y="4581128"/>
            <a:ext cx="150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HST Coach G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3608" y="4509120"/>
            <a:ext cx="150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HST Coach H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348136" y="4246929"/>
            <a:ext cx="222386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32240" y="3861048"/>
            <a:ext cx="150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HST Coach F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004048" y="4077072"/>
            <a:ext cx="1656184" cy="242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32240" y="3212976"/>
            <a:ext cx="150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HST Coach 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004048" y="3356992"/>
            <a:ext cx="1656184" cy="242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76056" y="4771021"/>
            <a:ext cx="1656184" cy="242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40624" y="2473151"/>
            <a:ext cx="150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TTT B1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788024" y="2574776"/>
            <a:ext cx="1872208" cy="278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559222" y="2050976"/>
            <a:ext cx="22322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2240" y="1897087"/>
            <a:ext cx="150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TTT B2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376264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Main Debris Field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1136" y="-415488"/>
            <a:ext cx="1949050" cy="775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Diesel, Tanks &amp; Fires</a:t>
            </a:r>
            <a:b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Debris Field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082898" cy="1656184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spill          Small local          Fierce Coach H          HST Fuel 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(~6 tonnes)                fires                         fire                          tanks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(Thames 165 Tanks: B1 shattered, Tanks B2 and B3 attached) 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2546" y="-694193"/>
            <a:ext cx="3382908" cy="788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06426" y="1556792"/>
            <a:ext cx="108012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9562" y="1746360"/>
            <a:ext cx="108012" cy="3194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49896" y="4005064"/>
            <a:ext cx="93712" cy="162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8144" y="4509120"/>
            <a:ext cx="129614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10477" y="4437112"/>
            <a:ext cx="212913" cy="1135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02354" y="3680048"/>
            <a:ext cx="41446" cy="1947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16119" y="4420445"/>
            <a:ext cx="679817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79712" y="4437112"/>
            <a:ext cx="1080120" cy="1190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328084" y="4149080"/>
            <a:ext cx="54006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1878" y="-1467543"/>
            <a:ext cx="2160242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9045" y="1027628"/>
            <a:ext cx="2220216" cy="752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3" y="692696"/>
            <a:ext cx="69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and Fate of Fuel Tanks</a:t>
            </a: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697" y="3278292"/>
            <a:ext cx="259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TTT </a:t>
            </a:r>
            <a:r>
              <a:rPr lang="en-GB" b="1" smtClean="0"/>
              <a:t>– B3 Tank  </a:t>
            </a:r>
            <a:r>
              <a:rPr lang="en-GB" b="1" dirty="0" smtClean="0"/>
              <a:t>= 1464 </a:t>
            </a:r>
            <a:r>
              <a:rPr lang="en-GB" b="1" dirty="0" err="1" smtClean="0"/>
              <a:t>ltrs</a:t>
            </a:r>
            <a:endParaRPr lang="en-GB" b="1" dirty="0" smtClean="0"/>
          </a:p>
          <a:p>
            <a:r>
              <a:rPr lang="en-GB" dirty="0" smtClean="0"/>
              <a:t>Scattered on impact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5733256"/>
            <a:ext cx="243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HST – Tank 2 = 1966 </a:t>
            </a:r>
            <a:r>
              <a:rPr lang="en-GB" b="1" dirty="0" err="1" smtClean="0"/>
              <a:t>ltrs</a:t>
            </a:r>
            <a:endParaRPr lang="en-GB" b="1" dirty="0" smtClean="0"/>
          </a:p>
          <a:p>
            <a:r>
              <a:rPr lang="en-GB" dirty="0" smtClean="0"/>
              <a:t>Cracked and fractured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47046" y="5723964"/>
            <a:ext cx="3218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HST – Tank 1 = 2710 </a:t>
            </a:r>
            <a:r>
              <a:rPr lang="en-GB" b="1" dirty="0" err="1" smtClean="0"/>
              <a:t>ltrs</a:t>
            </a:r>
            <a:endParaRPr lang="en-GB" b="1" dirty="0" smtClean="0"/>
          </a:p>
          <a:p>
            <a:r>
              <a:rPr lang="en-GB" dirty="0" smtClean="0"/>
              <a:t>50% compressed, detached and </a:t>
            </a:r>
          </a:p>
          <a:p>
            <a:r>
              <a:rPr lang="en-GB" dirty="0" smtClean="0"/>
              <a:t>moved across debris field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27784" y="2915652"/>
            <a:ext cx="504056" cy="3693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99992" y="5517232"/>
            <a:ext cx="547054" cy="3152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91880" y="5517232"/>
            <a:ext cx="504056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1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1015</Words>
  <Application>Microsoft Office PowerPoint</Application>
  <PresentationFormat>On-screen Show (4:3)</PresentationFormat>
  <Paragraphs>168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Diesel Fire &amp;Explosion hazards</vt:lpstr>
      <vt:lpstr>Ladbroke Grove Train Collision 05.10.1999 – 8.11 am</vt:lpstr>
      <vt:lpstr>Incident lnvestigation</vt:lpstr>
      <vt:lpstr>Lord Cullen Inquiry </vt:lpstr>
      <vt:lpstr>What happened ?</vt:lpstr>
      <vt:lpstr>PowerPoint Presentation</vt:lpstr>
      <vt:lpstr>Main Debris Field</vt:lpstr>
      <vt:lpstr> Diesel, Tanks &amp; Fires in Debris Field</vt:lpstr>
      <vt:lpstr>PowerPoint Presentation</vt:lpstr>
      <vt:lpstr>Post-collision HST Tanks</vt:lpstr>
      <vt:lpstr>Questions ?</vt:lpstr>
      <vt:lpstr>Tank contents and dispersion</vt:lpstr>
      <vt:lpstr>“Fire Dynamics”</vt:lpstr>
      <vt:lpstr>The Fire</vt:lpstr>
      <vt:lpstr>Evidence of Atomisation and Rainout</vt:lpstr>
      <vt:lpstr>Atomisation Mechanism</vt:lpstr>
      <vt:lpstr>HSL Impact and ignition simulation tests Harpur Hill Test Site </vt:lpstr>
      <vt:lpstr>PowerPoint Presentation</vt:lpstr>
      <vt:lpstr>PowerPoint Presentation</vt:lpstr>
      <vt:lpstr>PowerPoint Presentation</vt:lpstr>
      <vt:lpstr>Findings and Conclusions</vt:lpstr>
      <vt:lpstr>Subsequent developments</vt:lpstr>
      <vt:lpstr>Explosion Incidents Investigation and Evidence  “A flying Crow always finds something” </vt:lpstr>
      <vt:lpstr>“I remember finding myself on a flat surface […roof of B1…]; there were patches of burning around me”</vt:lpstr>
    </vt:vector>
  </TitlesOfParts>
  <Company>Imperial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Michels, Hans J</dc:creator>
  <cp:lastModifiedBy>Roger Santon</cp:lastModifiedBy>
  <cp:revision>106</cp:revision>
  <dcterms:created xsi:type="dcterms:W3CDTF">2016-09-17T14:32:37Z</dcterms:created>
  <dcterms:modified xsi:type="dcterms:W3CDTF">2017-05-11T19:57:24Z</dcterms:modified>
</cp:coreProperties>
</file>