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7" r:id="rId3"/>
  </p:sldMasterIdLst>
  <p:notesMasterIdLst>
    <p:notesMasterId r:id="rId18"/>
  </p:notesMasterIdLst>
  <p:sldIdLst>
    <p:sldId id="258" r:id="rId4"/>
    <p:sldId id="259" r:id="rId5"/>
    <p:sldId id="268" r:id="rId6"/>
    <p:sldId id="278" r:id="rId7"/>
    <p:sldId id="272" r:id="rId8"/>
    <p:sldId id="280" r:id="rId9"/>
    <p:sldId id="281" r:id="rId10"/>
    <p:sldId id="282" r:id="rId11"/>
    <p:sldId id="260" r:id="rId12"/>
    <p:sldId id="283" r:id="rId13"/>
    <p:sldId id="285" r:id="rId14"/>
    <p:sldId id="274" r:id="rId15"/>
    <p:sldId id="286" r:id="rId16"/>
    <p:sldId id="28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A0BA261-3E2D-4A69-B24A-D25CBADC16F5}">
          <p14:sldIdLst>
            <p14:sldId id="258"/>
            <p14:sldId id="259"/>
            <p14:sldId id="268"/>
          </p14:sldIdLst>
        </p14:section>
        <p14:section name="Untitled Section" id="{3E2A1622-B014-4B16-946C-3969C8FFC1C6}">
          <p14:sldIdLst>
            <p14:sldId id="278"/>
            <p14:sldId id="272"/>
            <p14:sldId id="280"/>
            <p14:sldId id="281"/>
            <p14:sldId id="282"/>
            <p14:sldId id="260"/>
            <p14:sldId id="283"/>
            <p14:sldId id="285"/>
            <p14:sldId id="274"/>
            <p14:sldId id="286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82" autoAdjust="0"/>
    <p:restoredTop sz="94660"/>
  </p:normalViewPr>
  <p:slideViewPr>
    <p:cSldViewPr>
      <p:cViewPr varScale="1">
        <p:scale>
          <a:sx n="94" d="100"/>
          <a:sy n="94" d="100"/>
        </p:scale>
        <p:origin x="15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18A2E-52F0-401D-BF42-44A1E55EEE93}" type="datetimeFigureOut">
              <a:rPr lang="en-GB" smtClean="0"/>
              <a:t>14/04/2014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B4198-8C24-47A3-9FA4-47DA560CA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494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B4198-8C24-47A3-9FA4-47DA560CA73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258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B4198-8C24-47A3-9FA4-47DA560CA73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601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2F736-3718-408F-993E-0EECDDA73AE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332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94343-E146-4C2F-BA63-4593CB3752B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162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9CC8C-7EAE-4995-8062-78BA5225586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601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00D91-4E16-4D15-8A96-E7486F036E7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899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86BCB-9C31-4ECA-9BE3-56979B39D30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977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4/14/2014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349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4/14/2014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664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4/14/2014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479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4/14/2014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639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4/14/2014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534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4/14/2014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304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6AFBF-273B-4C3B-8354-1A686D2A24B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5668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4/14/2014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0192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4/14/2014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0141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4/14/2014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2927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4/14/2014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5796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4/14/2014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9357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4/14/2014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8438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7BD6-C4C0-4ED7-8A41-049EF0BC304C}" type="datetimeFigureOut">
              <a:rPr lang="en-GB" smtClean="0"/>
              <a:t>14/04/2014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11E88-3C14-43AC-9F56-E0693CA46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8289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7BD6-C4C0-4ED7-8A41-049EF0BC304C}" type="datetimeFigureOut">
              <a:rPr lang="en-GB" smtClean="0"/>
              <a:t>14/04/2014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11E88-3C14-43AC-9F56-E0693CA46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2323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7BD6-C4C0-4ED7-8A41-049EF0BC304C}" type="datetimeFigureOut">
              <a:rPr lang="en-GB" smtClean="0"/>
              <a:t>14/04/2014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11E88-3C14-43AC-9F56-E0693CA46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0864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7BD6-C4C0-4ED7-8A41-049EF0BC304C}" type="datetimeFigureOut">
              <a:rPr lang="en-GB" smtClean="0"/>
              <a:t>14/04/2014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11E88-3C14-43AC-9F56-E0693CA46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91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E6600-118A-456B-B128-0E0830E2547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5386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7BD6-C4C0-4ED7-8A41-049EF0BC304C}" type="datetimeFigureOut">
              <a:rPr lang="en-GB" smtClean="0"/>
              <a:t>14/04/2014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11E88-3C14-43AC-9F56-E0693CA46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6389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7BD6-C4C0-4ED7-8A41-049EF0BC304C}" type="datetimeFigureOut">
              <a:rPr lang="en-GB" smtClean="0"/>
              <a:t>14/04/2014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11E88-3C14-43AC-9F56-E0693CA46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7549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7BD6-C4C0-4ED7-8A41-049EF0BC304C}" type="datetimeFigureOut">
              <a:rPr lang="en-GB" smtClean="0"/>
              <a:t>14/04/2014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11E88-3C14-43AC-9F56-E0693CA46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7407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7BD6-C4C0-4ED7-8A41-049EF0BC304C}" type="datetimeFigureOut">
              <a:rPr lang="en-GB" smtClean="0"/>
              <a:t>14/04/2014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11E88-3C14-43AC-9F56-E0693CA46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2087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7BD6-C4C0-4ED7-8A41-049EF0BC304C}" type="datetimeFigureOut">
              <a:rPr lang="en-GB" smtClean="0"/>
              <a:t>14/04/2014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11E88-3C14-43AC-9F56-E0693CA46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6646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7BD6-C4C0-4ED7-8A41-049EF0BC304C}" type="datetimeFigureOut">
              <a:rPr lang="en-GB" smtClean="0"/>
              <a:t>14/04/2014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11E88-3C14-43AC-9F56-E0693CA46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7416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7BD6-C4C0-4ED7-8A41-049EF0BC304C}" type="datetimeFigureOut">
              <a:rPr lang="en-GB" smtClean="0"/>
              <a:t>14/04/2014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11E88-3C14-43AC-9F56-E0693CA46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970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5EE43-D267-4150-BF30-B12C04D3B1B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241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0F569-5ED7-4AF1-B40C-CAF7EA037DC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750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40EBB-0C3F-4437-9C4B-79E52B2041B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24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5FC23-B6DC-40BF-B8A1-BF736150B75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980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E5835-A8AA-4F4E-B969-503C5169CFD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50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A5C8D-56CD-41CF-9630-CAD164D83F8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207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369AAF-D6F5-4DF2-8E49-DC2473D51CB4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474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0A97C-6094-44F3-9AD2-0A11796E8B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4/14/2014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8D163-8FEE-4B6A-977D-600E3843CE6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56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6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97BD6-C4C0-4ED7-8A41-049EF0BC304C}" type="datetimeFigureOut">
              <a:rPr lang="en-GB" smtClean="0"/>
              <a:t>14/04/2014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11E88-3C14-43AC-9F56-E0693CA46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01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396413" cy="1470025"/>
          </a:xfrm>
        </p:spPr>
        <p:txBody>
          <a:bodyPr/>
          <a:lstStyle/>
          <a:p>
            <a:pPr eaLnBrk="1" hangingPunct="1"/>
            <a:r>
              <a:rPr lang="en-GB" altLang="en-US" b="1" dirty="0" smtClean="0">
                <a:solidFill>
                  <a:srgbClr val="FF0000"/>
                </a:solidFill>
              </a:rPr>
              <a:t>Fundamental Thoughts about Detonation</a:t>
            </a:r>
            <a:r>
              <a:rPr lang="en-GB" altLang="en-US" sz="4000" dirty="0" smtClean="0"/>
              <a:t>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1484313"/>
            <a:ext cx="6400800" cy="12969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GB" altLang="en-US" sz="2800" b="1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n-US" sz="2800" b="1" dirty="0" smtClean="0"/>
              <a:t>Derek Bradley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800" b="1" dirty="0" smtClean="0"/>
              <a:t>University of Leeds</a:t>
            </a:r>
          </a:p>
          <a:p>
            <a:pPr eaLnBrk="1" hangingPunct="1">
              <a:lnSpc>
                <a:spcPct val="80000"/>
              </a:lnSpc>
            </a:pPr>
            <a:endParaRPr lang="en-GB" altLang="en-US" sz="2800" b="1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n-US" sz="2800" dirty="0" smtClean="0"/>
              <a:t> </a:t>
            </a:r>
            <a:r>
              <a:rPr lang="en-GB" altLang="en-US" sz="2800" b="1" dirty="0" smtClean="0"/>
              <a:t>UKELG 51</a:t>
            </a:r>
            <a:r>
              <a:rPr lang="en-GB" altLang="en-US" sz="2800" b="1" baseline="30000" dirty="0" smtClean="0"/>
              <a:t>st</a:t>
            </a:r>
            <a:r>
              <a:rPr lang="en-GB" altLang="en-US" sz="2800" b="1" dirty="0" smtClean="0"/>
              <a:t> DISCUSSION MEETING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n-US" sz="2400" dirty="0" smtClean="0"/>
              <a:t>“Ignition and Explosion Hazards of Industrial Gas and Fuel Mixtures”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n-US" sz="2400" dirty="0" smtClean="0"/>
              <a:t>1</a:t>
            </a:r>
            <a:r>
              <a:rPr lang="en-GB" altLang="en-US" sz="2400" baseline="30000" dirty="0" smtClean="0"/>
              <a:t>st</a:t>
            </a:r>
            <a:r>
              <a:rPr lang="en-GB" altLang="en-US" sz="2400" dirty="0" smtClean="0"/>
              <a:t> April</a:t>
            </a:r>
            <a:r>
              <a:rPr lang="en-GB" altLang="en-US" sz="2800" dirty="0" smtClean="0"/>
              <a:t> 2014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800" dirty="0" smtClean="0"/>
              <a:t>Imperial College</a:t>
            </a:r>
          </a:p>
        </p:txBody>
      </p:sp>
    </p:spTree>
    <p:extLst>
      <p:ext uri="{BB962C8B-B14F-4D97-AF65-F5344CB8AC3E}">
        <p14:creationId xmlns:p14="http://schemas.microsoft.com/office/powerpoint/2010/main" val="351250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Detonation Transition in a Duct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62572"/>
            <a:ext cx="7833430" cy="5895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23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Conditions for Strong Stable Detonations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00"/>
              </a:spcBef>
            </a:pP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Radulescu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Shepherd, and Sharpe </a:t>
            </a:r>
            <a:r>
              <a:rPr lang="en-GB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proposed 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for strong, stable detonations, with minimal dependence on transverse shocks,                   should be small. </a:t>
            </a:r>
            <a:endParaRPr lang="en-GB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endParaRPr lang="en-GB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GB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super-knock, (</a:t>
            </a:r>
            <a:r>
              <a:rPr lang="en-GB" sz="3000" i="1" dirty="0" err="1" smtClean="0">
                <a:latin typeface="Symbol" panose="05050102010706020507" pitchFamily="18" charset="2"/>
                <a:cs typeface="Times New Roman" panose="02020603050405020304" pitchFamily="18" charset="0"/>
              </a:rPr>
              <a:t>xe</a:t>
            </a:r>
            <a:r>
              <a:rPr lang="en-GB" sz="30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) </a:t>
            </a:r>
            <a:r>
              <a:rPr lang="en-GB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small.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spcBef>
                <a:spcPts val="200"/>
              </a:spcBef>
            </a:pPr>
            <a:endParaRPr lang="en-GB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GB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shown that		  	               , </a:t>
            </a:r>
            <a:r>
              <a:rPr lang="en-GB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GB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as 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autoignition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trigger.</a:t>
            </a:r>
            <a:endParaRPr lang="en-GB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638818"/>
            <a:ext cx="165735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512" y="5013176"/>
            <a:ext cx="329565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517232"/>
            <a:ext cx="10096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760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Conclusions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Quite a lot is known about transitions to detonations in ducts and engines, but less about transitions in storage depots and refineries.</a:t>
            </a:r>
          </a:p>
          <a:p>
            <a:pPr algn="just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 scale events are crucial triggers for transition to detonation and for maintaining them.</a:t>
            </a:r>
          </a:p>
          <a:p>
            <a:r>
              <a:rPr lang="en-GB" i="1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x, e,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E/RT, </a:t>
            </a:r>
            <a:r>
              <a:rPr lang="en-GB" i="1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t</a:t>
            </a:r>
            <a:r>
              <a:rPr lang="en-GB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i="1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/</a:t>
            </a:r>
            <a:r>
              <a:rPr lang="en-GB" i="1" dirty="0" err="1" smtClean="0">
                <a:latin typeface="Symbol" panose="05050102010706020507" pitchFamily="18" charset="2"/>
                <a:cs typeface="Times New Roman" panose="02020603050405020304" pitchFamily="18" charset="0"/>
              </a:rPr>
              <a:t>t</a:t>
            </a:r>
            <a:r>
              <a:rPr lang="en-GB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i="1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,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GB" i="1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GB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reactivity </a:t>
            </a:r>
            <a:r>
              <a:rPr lang="en-GB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gradient,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key parameters.</a:t>
            </a:r>
          </a:p>
          <a:p>
            <a:pPr algn="just"/>
            <a:r>
              <a:rPr lang="en-GB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 product values are associated with strong stable detonations in ducts and </a:t>
            </a:r>
            <a:r>
              <a:rPr lang="en-GB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engines. They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possibly provide more useful criteria for these than does detonation cell size.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534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MY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Fieweger</a:t>
            </a:r>
            <a:r>
              <a:rPr lang="en-MY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K., Blumenthal, R. and </a:t>
            </a:r>
            <a:r>
              <a:rPr lang="en-MY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Adomeit</a:t>
            </a:r>
            <a:r>
              <a:rPr lang="en-MY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 1997. Self-ignition of S.I. engine model fuels: a shock tube investigation at high pressure. </a:t>
            </a:r>
            <a:r>
              <a:rPr lang="en-MY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Combust. Flame</a:t>
            </a:r>
            <a:r>
              <a:rPr lang="en-MY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109, 599-619</a:t>
            </a:r>
            <a:r>
              <a:rPr lang="en-MY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MY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</a:t>
            </a:r>
            <a:r>
              <a:rPr lang="en-MY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X.J., Emerson, D.R. and Bradley, D. 2003. Modes of reaction front propagation from hot spots. </a:t>
            </a:r>
            <a:r>
              <a:rPr lang="en-MY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Combust. Flame</a:t>
            </a:r>
            <a:r>
              <a:rPr lang="en-MY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133, 63-74.</a:t>
            </a: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MY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Bradley</a:t>
            </a:r>
            <a:r>
              <a:rPr lang="en-MY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D., Morley, C., </a:t>
            </a:r>
            <a:r>
              <a:rPr lang="en-MY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</a:t>
            </a:r>
            <a:r>
              <a:rPr lang="en-MY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X.J. and Emerson, D.R. 2002. Amplified pressure waves during </a:t>
            </a:r>
            <a:r>
              <a:rPr lang="en-MY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autoignition</a:t>
            </a:r>
            <a:r>
              <a:rPr lang="en-MY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relevance to CAI engines. </a:t>
            </a:r>
            <a:r>
              <a:rPr lang="en-MY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SAE paper </a:t>
            </a:r>
            <a:r>
              <a:rPr lang="en-MY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2002-01-2868.</a:t>
            </a:r>
          </a:p>
          <a:p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Bradley, D. and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Kalghatgi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G.T. 2009. Influence of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autoignition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delay time characteristics of different fuels on pressure waves and knock in reciprocating engines.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Combust. Flame,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156, 2307-2318</a:t>
            </a:r>
          </a:p>
          <a:p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Kalghatgi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G.T.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Bradley, D. Pre-ignition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‘super-knock’ in turbocharged spark-ignition engines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Journal of Engine Research, 13(4), (2012) 399–414.</a:t>
            </a:r>
          </a:p>
          <a:p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Urtiew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P.A. and Oppenheim, A.K. 1966. Experimental observations of the transition to detonation in an explosive gas.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Proc. Roy. Soc. </a:t>
            </a:r>
            <a:r>
              <a:rPr lang="en-GB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Lond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A295, 13-28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Bradley, D.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Autoignitions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detonations in engines and ducts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Phil Trans. Royal Soc.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370 (2012)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689-714</a:t>
            </a:r>
            <a:r>
              <a:rPr lang="en-GB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Radulescu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M.I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Sharpe,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G.J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and Bradley, D.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 parameter quantifying explosion hazards,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detonability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hot spot formation: the  number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Proceedings of the Seventh International Seminar on Fire and Explosion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Hazards, 2013, pp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617-626, Research Publishing, Singapore. Eds. D. Bradley, G.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Makhviladze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V.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Molkov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 Sunderland, F.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Tamanini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072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altLang="en-US" sz="8800">
                <a:solidFill>
                  <a:srgbClr val="FF3300"/>
                </a:solidFill>
                <a:latin typeface="Bookman Old Style" pitchFamily="18" charset="0"/>
              </a:rPr>
              <a:t>The End</a:t>
            </a:r>
            <a:endParaRPr lang="en-US" altLang="en-US" sz="8800">
              <a:solidFill>
                <a:srgbClr val="FF3300"/>
              </a:solidFill>
              <a:latin typeface="Bookman Old Style" pitchFamily="18" charset="0"/>
            </a:endParaRPr>
          </a:p>
        </p:txBody>
      </p:sp>
      <p:pic>
        <p:nvPicPr>
          <p:cNvPr id="40963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600200"/>
            <a:ext cx="9144000" cy="5257800"/>
          </a:xfrm>
        </p:spPr>
      </p:pic>
    </p:spTree>
    <p:extLst>
      <p:ext uri="{BB962C8B-B14F-4D97-AF65-F5344CB8AC3E}">
        <p14:creationId xmlns:p14="http://schemas.microsoft.com/office/powerpoint/2010/main" val="429357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99392"/>
            <a:ext cx="9108504" cy="1470025"/>
          </a:xfrm>
        </p:spPr>
        <p:txBody>
          <a:bodyPr>
            <a:noAutofit/>
          </a:bodyPr>
          <a:lstStyle/>
          <a:p>
            <a:r>
              <a:rPr lang="en-MY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Autoignition</a:t>
            </a:r>
            <a:r>
              <a:rPr lang="en-MY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delay </a:t>
            </a:r>
            <a:r>
              <a:rPr lang="en-MY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times </a:t>
            </a:r>
            <a:r>
              <a:rPr lang="en-MY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stoichiometric PRFs </a:t>
            </a:r>
            <a:r>
              <a:rPr lang="en-MY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MY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MY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MPa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>
            <a:normAutofit/>
          </a:bodyPr>
          <a:lstStyle/>
          <a:p>
            <a:r>
              <a:rPr lang="en-US" b="1" dirty="0"/>
              <a:t> </a:t>
            </a:r>
            <a:endParaRPr lang="en-GB" b="1" dirty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196752"/>
            <a:ext cx="5908984" cy="5306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26" y="3140968"/>
            <a:ext cx="22955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0" y="2118196"/>
            <a:ext cx="33147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26" y="1488366"/>
            <a:ext cx="162877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089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4" y="12073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sz="4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Hot-spot Detonation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276" y="1268760"/>
            <a:ext cx="8651304" cy="525780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autoignition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front that propagates close to the  acoustic speed:  	                        close to unity.       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high rate of energy release (excitation time,   ) into the acoustic wave, as it propagates through the hot spot in a time of       . 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Rate of energy release indicated  by:                  .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Hot-spot </a:t>
            </a:r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autoignition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trigger is               .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4453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916832"/>
            <a:ext cx="324802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1" y="2479955"/>
            <a:ext cx="31432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630" y="4077072"/>
            <a:ext cx="17621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461539"/>
            <a:ext cx="5905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168" y="4581128"/>
            <a:ext cx="15240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906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Regime Mapping from Hot-spot DNS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with CO/H</a:t>
            </a:r>
            <a:r>
              <a:rPr lang="en-GB" b="1" baseline="-25000" dirty="0" smtClean="0">
                <a:solidFill>
                  <a:srgbClr val="FF0000"/>
                </a:solidFill>
              </a:rPr>
              <a:t>2</a:t>
            </a:r>
            <a:r>
              <a:rPr lang="en-GB" b="1" dirty="0" smtClean="0">
                <a:solidFill>
                  <a:srgbClr val="FF0000"/>
                </a:solidFill>
              </a:rPr>
              <a:t>/air Detailed Kinetics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464" y="1340768"/>
            <a:ext cx="6186330" cy="5172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453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4428371" y="3136613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76" y="3399353"/>
            <a:ext cx="10477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51" y="5877272"/>
            <a:ext cx="152400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917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Limits of the Detonation Peninsula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-108520" y="1556792"/>
            <a:ext cx="5544616" cy="4824536"/>
          </a:xfrm>
        </p:spPr>
        <p:txBody>
          <a:bodyPr/>
          <a:lstStyle/>
          <a:p>
            <a:pPr marL="288000" algn="l">
              <a:spcBef>
                <a:spcPts val="200"/>
              </a:spcBef>
            </a:pPr>
            <a:r>
              <a:rPr lang="en-GB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*The bottom thermal   explosion boundary has low values of </a:t>
            </a:r>
            <a:r>
              <a:rPr lang="en-GB" sz="3000" i="1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x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GB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these increase, so does          .        At </a:t>
            </a:r>
            <a:r>
              <a:rPr lang="en-GB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extent of the detonation regime is limited. </a:t>
            </a:r>
          </a:p>
          <a:p>
            <a:pPr marL="288000" algn="l">
              <a:spcBef>
                <a:spcPts val="200"/>
              </a:spcBef>
            </a:pPr>
            <a:endParaRPr lang="en-GB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8000" algn="l">
              <a:spcBef>
                <a:spcPts val="200"/>
              </a:spcBef>
            </a:pPr>
            <a:r>
              <a:rPr lang="en-GB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*At </a:t>
            </a:r>
            <a:r>
              <a:rPr lang="en-GB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this regime is extended by the increase in</a:t>
            </a:r>
            <a:r>
              <a:rPr lang="en-GB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i="1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e, </a:t>
            </a:r>
            <a:r>
              <a:rPr lang="en-GB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this gives a diminishing return.  </a:t>
            </a:r>
            <a:endParaRPr lang="en-GB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684" y="2276872"/>
            <a:ext cx="3839898" cy="3029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624946"/>
            <a:ext cx="100647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095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08504" cy="1470025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Hot-spot Detonation at Low </a:t>
            </a:r>
            <a:b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b="1" i="1" dirty="0" smtClean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x</a:t>
            </a:r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(=3, </a:t>
            </a:r>
            <a:r>
              <a:rPr lang="en-GB" b="1" i="1" dirty="0" smtClean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=22.7)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40760" cy="1777752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484" y="1340767"/>
            <a:ext cx="4665821" cy="539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346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Hot-spot Detonation at </a:t>
            </a:r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</a:t>
            </a:r>
            <a:r>
              <a:rPr lang="en-GB" b="1" i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x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(=10, </a:t>
            </a:r>
            <a:r>
              <a:rPr lang="en-GB" b="1" i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=22.7</a:t>
            </a:r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895" y="1412776"/>
            <a:ext cx="4488561" cy="5353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457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Engine Super-knock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sz="2800" b="1" dirty="0" smtClean="0">
                <a:solidFill>
                  <a:srgbClr val="FF0000"/>
                </a:solidFill>
              </a:rPr>
              <a:t>(Courtesy of Dr P-W </a:t>
            </a:r>
            <a:r>
              <a:rPr lang="en-GB" sz="2800" b="1" dirty="0" err="1" smtClean="0">
                <a:solidFill>
                  <a:srgbClr val="FF0000"/>
                </a:solidFill>
              </a:rPr>
              <a:t>Manz</a:t>
            </a:r>
            <a:r>
              <a:rPr lang="en-GB" sz="2800" b="1" dirty="0" smtClean="0">
                <a:solidFill>
                  <a:srgbClr val="FF0000"/>
                </a:solidFill>
              </a:rPr>
              <a:t>, VW, Germany)</a:t>
            </a:r>
            <a:endParaRPr lang="en-GB" sz="2800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8009144" cy="5284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537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Increasing Severity of Engine Knock, N2 to E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772816"/>
            <a:ext cx="3275856" cy="4010000"/>
          </a:xfrm>
        </p:spPr>
        <p:txBody>
          <a:bodyPr/>
          <a:lstStyle/>
          <a:p>
            <a:pPr algn="l"/>
            <a:r>
              <a:rPr lang="en-GB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Region of</a:t>
            </a:r>
          </a:p>
          <a:p>
            <a:pPr algn="l"/>
            <a:r>
              <a:rPr lang="en-GB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very strong knock is at small values</a:t>
            </a:r>
          </a:p>
          <a:p>
            <a:pPr algn="l"/>
            <a:r>
              <a:rPr lang="en-GB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GB" sz="3000" i="1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e</a:t>
            </a:r>
            <a:r>
              <a:rPr lang="en-GB" sz="30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GB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sz="3000" i="1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x.</a:t>
            </a:r>
            <a:endParaRPr lang="en-GB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124744"/>
            <a:ext cx="7966577" cy="58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730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1856</TotalTime>
  <Words>604</Words>
  <Application>Microsoft Office PowerPoint</Application>
  <PresentationFormat>On-screen Show (4:3)</PresentationFormat>
  <Paragraphs>62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Bookman Old Style</vt:lpstr>
      <vt:lpstr>Calibri</vt:lpstr>
      <vt:lpstr>Symbol</vt:lpstr>
      <vt:lpstr>Times New Roman</vt:lpstr>
      <vt:lpstr>Default Design</vt:lpstr>
      <vt:lpstr>blank</vt:lpstr>
      <vt:lpstr>Custom Design</vt:lpstr>
      <vt:lpstr>Fundamental Thoughts about Detonation </vt:lpstr>
      <vt:lpstr>Autoignition delay times for stoichiometric PRFs at 4 MPa</vt:lpstr>
      <vt:lpstr>Requirements for Hot-spot Detonation</vt:lpstr>
      <vt:lpstr>Regime Mapping from Hot-spot DNS with CO/H2/air Detailed Kinetics</vt:lpstr>
      <vt:lpstr>Limits of the Detonation Peninsula</vt:lpstr>
      <vt:lpstr>Hot-spot Detonation at Low  x (=3, e =22.7)</vt:lpstr>
      <vt:lpstr>Hot-spot Detonation at High x (=10, e =22.7)</vt:lpstr>
      <vt:lpstr>Engine Super-knock (Courtesy of Dr P-W Manz, VW, Germany)</vt:lpstr>
      <vt:lpstr>Increasing Severity of Engine Knock, N2 to E</vt:lpstr>
      <vt:lpstr>Detonation Transition in a Duct</vt:lpstr>
      <vt:lpstr>Conditions for Strong Stable Detonations</vt:lpstr>
      <vt:lpstr>Conclusions</vt:lpstr>
      <vt:lpstr>References</vt:lpstr>
      <vt:lpstr>The End</vt:lpstr>
    </vt:vector>
  </TitlesOfParts>
  <Company>University of Leeds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Derek Bradley</dc:creator>
  <cp:lastModifiedBy>Roger Santon</cp:lastModifiedBy>
  <cp:revision>81</cp:revision>
  <dcterms:created xsi:type="dcterms:W3CDTF">2014-03-05T11:57:16Z</dcterms:created>
  <dcterms:modified xsi:type="dcterms:W3CDTF">2014-04-14T11:32:02Z</dcterms:modified>
</cp:coreProperties>
</file>